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54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25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87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0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8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65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5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3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70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3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37945-CF83-41B6-B94A-7D67DCA744F8}" type="datetimeFigureOut">
              <a:rPr lang="ru-RU" smtClean="0"/>
              <a:t>25.09.2018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7121-7B0D-406A-9F6D-0AE69AE6F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5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8280920" cy="1872208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ОБЩЕОБРАЗОВАТЕЛЬНОЕУЧРЕЖДЕНИЕСРЕДНЯЯ ОБЩЕОБРАЗОВАТЕЛЬНАЯ ШКОЛА № 15 </a:t>
            </a:r>
            <a:r>
              <a:rPr lang="ru-RU" sz="20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ПЕРЕЯСЛОВСКОЙ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ОБРАЗОВАНИЯ БРЮХОВЕЦКИЙ РАЙОН</a:t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 И.Ф. МАСЛОВСКОГО</a:t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(МБОУ СОШ № 15)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24944"/>
            <a:ext cx="7776864" cy="302433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текущей ситуации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момент запуска Программы по переходу ОУ в эффективный режим функционирования)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61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704007"/>
              </p:ext>
            </p:extLst>
          </p:nvPr>
        </p:nvGraphicFramePr>
        <p:xfrm>
          <a:off x="971600" y="1206044"/>
          <a:ext cx="7443579" cy="1381652"/>
        </p:xfrm>
        <a:graphic>
          <a:graphicData uri="http://schemas.openxmlformats.org/drawingml/2006/table">
            <a:tbl>
              <a:tblPr firstRow="1" firstCol="1" bandRow="1"/>
              <a:tblGrid>
                <a:gridCol w="2807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3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7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7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всех уч-ся класса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Незаконченное среднее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Высшее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Образование отца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25,3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29,02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15,4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Образование матери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3,6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25,5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35,6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 23,2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1.Информация о социальной среде</a:t>
            </a:r>
            <a:br>
              <a:rPr lang="ru-RU" alt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836712"/>
            <a:ext cx="5217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1.1.Образование родителей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863001"/>
              </p:ext>
            </p:extLst>
          </p:nvPr>
        </p:nvGraphicFramePr>
        <p:xfrm>
          <a:off x="956079" y="2960077"/>
          <a:ext cx="7416824" cy="14283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2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4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% от всех уч-ся класса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Служащие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Рабочие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Сфера обслуживания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Безработные (домохозяйки)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Занятость отца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10,6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33,3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20,4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6,3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41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Занятость матери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20,7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17,4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29,8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23,2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971600" y="2636912"/>
            <a:ext cx="70567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1.2. Занятость родителей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58993" y="44371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0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 Миграционная категория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15172"/>
              </p:ext>
            </p:extLst>
          </p:nvPr>
        </p:nvGraphicFramePr>
        <p:xfrm>
          <a:off x="958993" y="4869160"/>
          <a:ext cx="7416824" cy="13872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1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119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% от всех уч-ся класса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Местные жители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Приезжие жители Краснодарского края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Приезжие из других субъектов РФ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Мигранты из-за границы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20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Миграционная категория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89,05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3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761565"/>
              </p:ext>
            </p:extLst>
          </p:nvPr>
        </p:nvGraphicFramePr>
        <p:xfrm>
          <a:off x="758311" y="1340767"/>
          <a:ext cx="8062160" cy="4737180"/>
        </p:xfrm>
        <a:graphic>
          <a:graphicData uri="http://schemas.openxmlformats.org/drawingml/2006/table">
            <a:tbl>
              <a:tblPr firstRow="1" firstCol="1" bandRow="1"/>
              <a:tblGrid>
                <a:gridCol w="122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4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2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95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6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1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04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21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131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Средняя годовая оценка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Математика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История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Английский язык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7 </a:t>
                      </a:r>
                      <a:r>
                        <a:rPr lang="ru-RU" sz="1800" b="1" dirty="0" err="1">
                          <a:effectLst/>
                          <a:latin typeface="Times New Roman"/>
                          <a:ea typeface="Times New Roman"/>
                        </a:rPr>
                        <a:t>кл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8 кл.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8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9 кл.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4,6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2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10 кл.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4,4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4,1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3,9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11 кл. (текущая)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723713"/>
            <a:ext cx="69847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Успеваемость учащихся 11 «А» класса за 4 года</a:t>
            </a:r>
            <a:endParaRPr kumimoji="0" lang="ru-RU" altLang="ru-RU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58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548681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3.Сравнительный анализ результатов по ЕГЭ, ГИА, ВПР, КДР за последние 3-4 года.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06087"/>
              </p:ext>
            </p:extLst>
          </p:nvPr>
        </p:nvGraphicFramePr>
        <p:xfrm>
          <a:off x="971600" y="1412780"/>
          <a:ext cx="7776863" cy="4389120"/>
        </p:xfrm>
        <a:graphic>
          <a:graphicData uri="http://schemas.openxmlformats.org/drawingml/2006/table">
            <a:tbl>
              <a:tblPr firstRow="1" firstCol="1" bandRow="1"/>
              <a:tblGrid>
                <a:gridCol w="981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5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01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2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ГИА-9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ЕГЭ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КДР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43,8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14,9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53,6</a:t>
                      </a:r>
                    </a:p>
                  </a:txBody>
                  <a:tcPr marL="48988" marR="48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42,1</a:t>
                      </a:r>
                    </a:p>
                  </a:txBody>
                  <a:tcPr marL="48988" marR="48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3,2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584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Биология  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Годы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ГИА-9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ЕГЭ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КДР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2015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54,3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23,1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81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2018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59,6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2,89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48988" marR="489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29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9817"/>
              </p:ext>
            </p:extLst>
          </p:nvPr>
        </p:nvGraphicFramePr>
        <p:xfrm>
          <a:off x="755576" y="692696"/>
          <a:ext cx="7992887" cy="4959276"/>
        </p:xfrm>
        <a:graphic>
          <a:graphicData uri="http://schemas.openxmlformats.org/drawingml/2006/table">
            <a:tbl>
              <a:tblPr firstRow="1" firstCol="1" bandRow="1"/>
              <a:tblGrid>
                <a:gridCol w="107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6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6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27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ГИА-9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КДР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51,3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29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61,5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24,4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49.8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24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27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ГИА-9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КДР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ВПР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10,6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12,6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327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11,6</a:t>
                      </a:r>
                      <a:endParaRPr lang="ru-RU" sz="2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2,79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40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5648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Внутришкольный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кадров.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24744"/>
            <a:ext cx="8496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квалификационная категория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человек (32%);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квалификационная категория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человек (54%);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молодых педагогов составляет –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человека (5%),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каждым закреплен педагог-наставник из числа опытных педагогов.</a:t>
            </a:r>
            <a:r>
              <a:rPr lang="ru-RU" sz="2800" dirty="0"/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Эксперты ЕГЭ и ГИА-9 –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человек</a:t>
            </a:r>
          </a:p>
          <a:p>
            <a:pPr marL="457200" indent="-457200">
              <a:buFontTx/>
              <a:buChar char="-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учителя, работающие в 10-11 классах имеют высшее образование и квалификационные категории: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высшая- 9 человек; 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- 2 человека.</a:t>
            </a:r>
          </a:p>
          <a:p>
            <a:pPr marL="457200" indent="-45720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8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2557EE4-1E1F-4C06-9D68-31900F3628F1}"/>
              </a:ext>
            </a:extLst>
          </p:cNvPr>
          <p:cNvSpPr/>
          <p:nvPr/>
        </p:nvSpPr>
        <p:spPr>
          <a:xfrm>
            <a:off x="611560" y="155679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провести качественный анализ материально-технического оснащения для проведения лабораторных и практических работ;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 ежемесячно «Родительский день»;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организовать методические дни для консультаций и всеобуча педагогов;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Пересмотреть планы проведения предметных недель для активизации мотивации обучающихся;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Создать модель психолого-педагогического сопровождения школьников педагогическими работниками, родителями (законными представителями).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4B79536-A6E4-42D1-B962-D6E435A50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повышению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61542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393</Words>
  <Application>Microsoft Office PowerPoint</Application>
  <PresentationFormat>Экран (4:3)</PresentationFormat>
  <Paragraphs>216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МУНИЦИПАЛЬНОЕ БЮДЖЕТНОЕ  ОБЩЕОБРАЗОВАТЕЛЬНОЕУЧРЕЖДЕНИЕСРЕДНЯЯ ОБЩЕОБРАЗОВАТЕЛЬНАЯ ШКОЛА № 15 ст. ПЕРЕЯСЛОВСКОЙ МУНИЦИПАЛЬНОГО ОБРАЗОВАНИЯ БРЮХОВЕЦКИЙ РАЙОН ИМЕНИ И.Ф. МАСЛОВСКОГО  (МБОУ СОШ № 15)</vt:lpstr>
      <vt:lpstr>1.Информация о социальной среде </vt:lpstr>
      <vt:lpstr>Презентация PowerPoint</vt:lpstr>
      <vt:lpstr>Презентация PowerPoint</vt:lpstr>
      <vt:lpstr>Презентация PowerPoint</vt:lpstr>
      <vt:lpstr>Презентация PowerPoint</vt:lpstr>
      <vt:lpstr>Мероприятия по повышению качества образования</vt:lpstr>
    </vt:vector>
  </TitlesOfParts>
  <Company>Curnos™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 12</dc:creator>
  <cp:lastModifiedBy>Dell</cp:lastModifiedBy>
  <cp:revision>15</cp:revision>
  <dcterms:created xsi:type="dcterms:W3CDTF">2018-09-25T13:55:35Z</dcterms:created>
  <dcterms:modified xsi:type="dcterms:W3CDTF">2018-09-25T19:12:46Z</dcterms:modified>
</cp:coreProperties>
</file>